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layfair Displ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Caesar Dressing"/>
      <p:regular r:id="rId27"/>
    </p:embeddedFont>
    <p:embeddedFont>
      <p:font typeface="Underdog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22" Type="http://schemas.openxmlformats.org/officeDocument/2006/relationships/font" Target="fonts/PlayfairDisplay-boldItalic.fntdata"/><Relationship Id="rId21" Type="http://schemas.openxmlformats.org/officeDocument/2006/relationships/font" Target="fonts/PlayfairDispl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Underdog-regular.fntdata"/><Relationship Id="rId27" Type="http://schemas.openxmlformats.org/officeDocument/2006/relationships/font" Target="fonts/CaesarDressing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PlayfairDispl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911ee6141_1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8911ee614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911ee6141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911ee614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911ee6141_1_4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911ee6141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911ee6141_1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911ee6141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83aa9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83aa9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6f83aa91_0_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6f83aa91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911ee6141_1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911ee6141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911ee6141_1_9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8911ee6141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911ee614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911ee61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911ee6141_1_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911ee6141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8911ee6141_1_5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8911ee6141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911ee6141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911ee614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18.png"/><Relationship Id="rId5" Type="http://schemas.openxmlformats.org/officeDocument/2006/relationships/image" Target="../media/image24.png"/><Relationship Id="rId6" Type="http://schemas.openxmlformats.org/officeDocument/2006/relationships/image" Target="../media/image22.png"/><Relationship Id="rId7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2700" y="569000"/>
            <a:ext cx="9094800" cy="401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2016725" y="702400"/>
            <a:ext cx="4886100" cy="25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Gallos vs romain</a:t>
            </a:r>
            <a:endParaRPr sz="5000">
              <a:solidFill>
                <a:srgbClr val="8A1B05"/>
              </a:solidFill>
              <a:latin typeface="Caesar Dressing"/>
              <a:ea typeface="Caesar Dressing"/>
              <a:cs typeface="Caesar Dressing"/>
              <a:sym typeface="Caesar Dressing"/>
            </a:endParaRPr>
          </a:p>
        </p:txBody>
      </p:sp>
      <p:sp>
        <p:nvSpPr>
          <p:cNvPr id="61" name="Google Shape;61;p13"/>
          <p:cNvSpPr/>
          <p:nvPr/>
        </p:nvSpPr>
        <p:spPr>
          <a:xfrm rot="5400000">
            <a:off x="4289700" y="2786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/>
          <p:nvPr/>
        </p:nvSpPr>
        <p:spPr>
          <a:xfrm rot="5400000">
            <a:off x="4289700" y="-43003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3"/>
          <p:cNvSpPr txBox="1"/>
          <p:nvPr/>
        </p:nvSpPr>
        <p:spPr>
          <a:xfrm>
            <a:off x="696605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rgbClr val="783F0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DUHOMMET JULES</a:t>
            </a:r>
            <a:endParaRPr sz="2000">
              <a:solidFill>
                <a:srgbClr val="783F0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21450" y="801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rgbClr val="783F0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GDA</a:t>
            </a:r>
            <a:endParaRPr sz="2000">
              <a:solidFill>
                <a:srgbClr val="783F0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625375" y="4509025"/>
            <a:ext cx="8724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783F0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Projet de production Bachelor 1 Game Design,ETPA Rennes 2019-2020</a:t>
            </a:r>
            <a:endParaRPr sz="2000">
              <a:solidFill>
                <a:srgbClr val="783F04"/>
              </a:solidFill>
              <a:latin typeface="Caesar Dressing"/>
              <a:ea typeface="Caesar Dressing"/>
              <a:cs typeface="Caesar Dressing"/>
              <a:sym typeface="Caesar Dressing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/>
          <p:nvPr/>
        </p:nvSpPr>
        <p:spPr>
          <a:xfrm rot="5400000">
            <a:off x="4289700" y="2786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2"/>
          <p:cNvSpPr/>
          <p:nvPr/>
        </p:nvSpPr>
        <p:spPr>
          <a:xfrm rot="5400000">
            <a:off x="4289700" y="-43200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2"/>
          <p:cNvPicPr preferRelativeResize="0"/>
          <p:nvPr/>
        </p:nvPicPr>
        <p:blipFill rotWithShape="1">
          <a:blip r:embed="rId3">
            <a:alphaModFix/>
          </a:blip>
          <a:srcRect b="18778" l="75122" r="19708" t="15332"/>
          <a:stretch/>
        </p:blipFill>
        <p:spPr>
          <a:xfrm>
            <a:off x="7747100" y="3037401"/>
            <a:ext cx="1315501" cy="2093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2"/>
          <p:cNvPicPr preferRelativeResize="0"/>
          <p:nvPr/>
        </p:nvPicPr>
        <p:blipFill rotWithShape="1">
          <a:blip r:embed="rId4">
            <a:alphaModFix/>
          </a:blip>
          <a:srcRect b="0" l="66640" r="26618" t="0"/>
          <a:stretch/>
        </p:blipFill>
        <p:spPr>
          <a:xfrm>
            <a:off x="5764900" y="3101400"/>
            <a:ext cx="2135052" cy="19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 rotWithShape="1">
          <a:blip r:embed="rId5">
            <a:alphaModFix/>
          </a:blip>
          <a:srcRect b="0" l="80878" r="13554" t="0"/>
          <a:stretch/>
        </p:blipFill>
        <p:spPr>
          <a:xfrm>
            <a:off x="4002763" y="1311125"/>
            <a:ext cx="1275375" cy="229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2"/>
          <p:cNvPicPr preferRelativeResize="0"/>
          <p:nvPr/>
        </p:nvPicPr>
        <p:blipFill rotWithShape="1">
          <a:blip r:embed="rId6">
            <a:alphaModFix/>
          </a:blip>
          <a:srcRect b="0" l="88435" r="0" t="0"/>
          <a:stretch/>
        </p:blipFill>
        <p:spPr>
          <a:xfrm>
            <a:off x="2428250" y="1311137"/>
            <a:ext cx="1447000" cy="214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2"/>
          <p:cNvPicPr preferRelativeResize="0"/>
          <p:nvPr/>
        </p:nvPicPr>
        <p:blipFill rotWithShape="1">
          <a:blip r:embed="rId7">
            <a:alphaModFix/>
          </a:blip>
          <a:srcRect b="0" l="0" r="74909" t="0"/>
          <a:stretch/>
        </p:blipFill>
        <p:spPr>
          <a:xfrm>
            <a:off x="1190025" y="1434863"/>
            <a:ext cx="1152425" cy="19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2"/>
          <p:cNvSpPr txBox="1"/>
          <p:nvPr/>
        </p:nvSpPr>
        <p:spPr>
          <a:xfrm>
            <a:off x="51200" y="1719875"/>
            <a:ext cx="1640400" cy="10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alliés</a:t>
            </a:r>
            <a:r>
              <a:rPr lang="fr" sz="2300">
                <a:latin typeface="Underdog"/>
                <a:ea typeface="Underdog"/>
                <a:cs typeface="Underdog"/>
                <a:sym typeface="Underdog"/>
              </a:rPr>
              <a:t>:</a:t>
            </a:r>
            <a:endParaRPr sz="2300">
              <a:latin typeface="Underdog"/>
              <a:ea typeface="Underdog"/>
              <a:cs typeface="Underdog"/>
              <a:sym typeface="Underdog"/>
            </a:endParaRPr>
          </a:p>
        </p:txBody>
      </p:sp>
      <p:sp>
        <p:nvSpPr>
          <p:cNvPr id="171" name="Google Shape;171;p22"/>
          <p:cNvSpPr txBox="1"/>
          <p:nvPr/>
        </p:nvSpPr>
        <p:spPr>
          <a:xfrm>
            <a:off x="3972100" y="3915175"/>
            <a:ext cx="1413600" cy="9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-325150" y="-236475"/>
            <a:ext cx="3000000" cy="9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3c</a:t>
            </a:r>
            <a:endParaRPr u="sng"/>
          </a:p>
        </p:txBody>
      </p:sp>
      <p:sp>
        <p:nvSpPr>
          <p:cNvPr id="173" name="Google Shape;173;p22"/>
          <p:cNvSpPr txBox="1"/>
          <p:nvPr/>
        </p:nvSpPr>
        <p:spPr>
          <a:xfrm>
            <a:off x="185150" y="724788"/>
            <a:ext cx="15471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Character:</a:t>
            </a:r>
            <a:endParaRPr sz="2000" u="sng">
              <a:solidFill>
                <a:schemeClr val="accent4"/>
              </a:solidFill>
            </a:endParaRPr>
          </a:p>
        </p:txBody>
      </p:sp>
      <p:sp>
        <p:nvSpPr>
          <p:cNvPr id="174" name="Google Shape;174;p22"/>
          <p:cNvSpPr txBox="1"/>
          <p:nvPr/>
        </p:nvSpPr>
        <p:spPr>
          <a:xfrm>
            <a:off x="4026975" y="39151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Ennemis: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/>
          <p:nvPr/>
        </p:nvSpPr>
        <p:spPr>
          <a:xfrm rot="5400000">
            <a:off x="4279050" y="-43003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0625" y="645938"/>
            <a:ext cx="6555700" cy="385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3"/>
          <p:cNvSpPr txBox="1"/>
          <p:nvPr/>
        </p:nvSpPr>
        <p:spPr>
          <a:xfrm>
            <a:off x="-790250" y="-205400"/>
            <a:ext cx="30000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da</a:t>
            </a:r>
            <a:endParaRPr u="sng"/>
          </a:p>
        </p:txBody>
      </p:sp>
      <p:sp>
        <p:nvSpPr>
          <p:cNvPr id="182" name="Google Shape;182;p23"/>
          <p:cNvSpPr/>
          <p:nvPr/>
        </p:nvSpPr>
        <p:spPr>
          <a:xfrm rot="5400000">
            <a:off x="4289700" y="2786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/>
          <p:nvPr/>
        </p:nvSpPr>
        <p:spPr>
          <a:xfrm rot="5400000">
            <a:off x="4289700" y="2785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24"/>
          <p:cNvPicPr preferRelativeResize="0"/>
          <p:nvPr/>
        </p:nvPicPr>
        <p:blipFill rotWithShape="1">
          <a:blip r:embed="rId3">
            <a:alphaModFix/>
          </a:blip>
          <a:srcRect b="2794" l="789" r="-789" t="-5908"/>
          <a:stretch/>
        </p:blipFill>
        <p:spPr>
          <a:xfrm>
            <a:off x="2870875" y="564600"/>
            <a:ext cx="4588875" cy="394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4"/>
          <p:cNvSpPr txBox="1"/>
          <p:nvPr/>
        </p:nvSpPr>
        <p:spPr>
          <a:xfrm>
            <a:off x="1786450" y="1097300"/>
            <a:ext cx="1711500" cy="9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logo:</a:t>
            </a:r>
            <a:endParaRPr sz="1900" u="sng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24"/>
          <p:cNvSpPr/>
          <p:nvPr/>
        </p:nvSpPr>
        <p:spPr>
          <a:xfrm rot="5400000">
            <a:off x="4279050" y="-43003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4"/>
          <p:cNvSpPr txBox="1"/>
          <p:nvPr/>
        </p:nvSpPr>
        <p:spPr>
          <a:xfrm>
            <a:off x="-790250" y="-205400"/>
            <a:ext cx="30000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da</a:t>
            </a:r>
            <a:endParaRPr u="sng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/>
          <p:nvPr/>
        </p:nvSpPr>
        <p:spPr>
          <a:xfrm rot="5400000">
            <a:off x="4289700" y="-43003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5"/>
          <p:cNvSpPr txBox="1"/>
          <p:nvPr/>
        </p:nvSpPr>
        <p:spPr>
          <a:xfrm>
            <a:off x="77325" y="1236825"/>
            <a:ext cx="2882400" cy="18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Jeu en scene</a:t>
            </a:r>
            <a:endParaRPr sz="2000" u="sng">
              <a:solidFill>
                <a:schemeClr val="accent4"/>
              </a:solidFill>
              <a:latin typeface="Caesar Dressing"/>
              <a:ea typeface="Caesar Dressing"/>
              <a:cs typeface="Caesar Dressing"/>
              <a:sym typeface="Caesar Dress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5"/>
          <p:cNvSpPr txBox="1"/>
          <p:nvPr/>
        </p:nvSpPr>
        <p:spPr>
          <a:xfrm>
            <a:off x="-82925" y="-221225"/>
            <a:ext cx="4026300" cy="8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Post-mortem</a:t>
            </a:r>
            <a:endParaRPr u="sng"/>
          </a:p>
        </p:txBody>
      </p:sp>
      <p:sp>
        <p:nvSpPr>
          <p:cNvPr id="199" name="Google Shape;199;p25"/>
          <p:cNvSpPr/>
          <p:nvPr/>
        </p:nvSpPr>
        <p:spPr>
          <a:xfrm rot="5400000">
            <a:off x="4289700" y="2785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5"/>
          <p:cNvSpPr txBox="1"/>
          <p:nvPr/>
        </p:nvSpPr>
        <p:spPr>
          <a:xfrm>
            <a:off x="-10650" y="236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aSPECT NARRATIF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201" name="Google Shape;201;p25"/>
          <p:cNvSpPr txBox="1"/>
          <p:nvPr/>
        </p:nvSpPr>
        <p:spPr>
          <a:xfrm>
            <a:off x="18525" y="34715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6 JEUX JOUABLES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202" name="Google Shape;202;p25"/>
          <p:cNvSpPr txBox="1"/>
          <p:nvPr/>
        </p:nvSpPr>
        <p:spPr>
          <a:xfrm>
            <a:off x="5935975" y="236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MANQUE DE TEMPS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/>
        </p:nvSpPr>
        <p:spPr>
          <a:xfrm>
            <a:off x="407950" y="1385975"/>
            <a:ext cx="1610700" cy="9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contrainte: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2233225" y="2950400"/>
            <a:ext cx="1610700" cy="9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cIBLE: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6297575" y="2950400"/>
            <a:ext cx="2581500" cy="9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genre et plateforme:</a:t>
            </a:r>
            <a:endParaRPr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4175775" y="1385975"/>
            <a:ext cx="2460600" cy="9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rappel du sujet :</a:t>
            </a:r>
            <a:endParaRPr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" name="Google Shape;74;p14"/>
          <p:cNvSpPr/>
          <p:nvPr/>
        </p:nvSpPr>
        <p:spPr>
          <a:xfrm rot="5400000">
            <a:off x="4289700" y="2786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/>
          <p:nvPr/>
        </p:nvSpPr>
        <p:spPr>
          <a:xfrm rot="5400000">
            <a:off x="4300350" y="-43003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/>
        </p:nvSpPr>
        <p:spPr>
          <a:xfrm>
            <a:off x="137000" y="-203125"/>
            <a:ext cx="3000000" cy="9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Cadrage</a:t>
            </a:r>
            <a:endParaRPr u="sng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/>
          <p:nvPr/>
        </p:nvSpPr>
        <p:spPr>
          <a:xfrm rot="5400000">
            <a:off x="4289700" y="2786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377500" y="1068150"/>
            <a:ext cx="2948700" cy="15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Pitch:</a:t>
            </a:r>
            <a:endParaRPr sz="2000" u="sng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 rotWithShape="1">
          <a:blip r:embed="rId3">
            <a:alphaModFix/>
          </a:blip>
          <a:srcRect b="3836" l="950" r="1019" t="0"/>
          <a:stretch/>
        </p:blipFill>
        <p:spPr>
          <a:xfrm>
            <a:off x="1994175" y="746525"/>
            <a:ext cx="4777725" cy="38054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/>
          <p:nvPr/>
        </p:nvSpPr>
        <p:spPr>
          <a:xfrm rot="5400000">
            <a:off x="4289700" y="-43003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>
            <p:ph idx="4294967295" type="title"/>
          </p:nvPr>
        </p:nvSpPr>
        <p:spPr>
          <a:xfrm>
            <a:off x="-3382225" y="-216775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Uex</a:t>
            </a:r>
            <a:endParaRPr u="sng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b="17149" l="0" r="0" t="0"/>
          <a:stretch/>
        </p:blipFill>
        <p:spPr>
          <a:xfrm>
            <a:off x="262025" y="1424776"/>
            <a:ext cx="2768700" cy="229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0054" y="516825"/>
            <a:ext cx="4141721" cy="193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14801" y="3115100"/>
            <a:ext cx="3451276" cy="16852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/>
          <p:nvPr/>
        </p:nvSpPr>
        <p:spPr>
          <a:xfrm rot="5400000">
            <a:off x="4289700" y="2786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 rot="5400000">
            <a:off x="4289700" y="-43004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 txBox="1"/>
          <p:nvPr/>
        </p:nvSpPr>
        <p:spPr>
          <a:xfrm>
            <a:off x="-298025" y="-2077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Uex</a:t>
            </a:r>
            <a:endParaRPr u="sng"/>
          </a:p>
        </p:txBody>
      </p:sp>
      <p:sp>
        <p:nvSpPr>
          <p:cNvPr id="96" name="Google Shape;96;p16"/>
          <p:cNvSpPr txBox="1"/>
          <p:nvPr/>
        </p:nvSpPr>
        <p:spPr>
          <a:xfrm>
            <a:off x="677375" y="7187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Références:</a:t>
            </a:r>
            <a:endParaRPr sz="2000" u="sng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/>
          <p:nvPr/>
        </p:nvSpPr>
        <p:spPr>
          <a:xfrm rot="5400000">
            <a:off x="4289700" y="-43003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 txBox="1"/>
          <p:nvPr>
            <p:ph idx="4294967295" type="title"/>
          </p:nvPr>
        </p:nvSpPr>
        <p:spPr>
          <a:xfrm>
            <a:off x="-3402975" y="-211375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Uex</a:t>
            </a:r>
            <a:endParaRPr u="sng"/>
          </a:p>
        </p:txBody>
      </p:sp>
      <p:sp>
        <p:nvSpPr>
          <p:cNvPr id="103" name="Google Shape;103;p17"/>
          <p:cNvSpPr txBox="1"/>
          <p:nvPr/>
        </p:nvSpPr>
        <p:spPr>
          <a:xfrm>
            <a:off x="591575" y="8263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POTENTIEL:</a:t>
            </a:r>
            <a:endParaRPr sz="2000" u="sng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 u="sng">
              <a:solidFill>
                <a:srgbClr val="CE181E"/>
              </a:solidFill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6233825" y="7722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Portée du jeu:</a:t>
            </a:r>
            <a:endParaRPr sz="2000" u="sng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 u="sng">
              <a:solidFill>
                <a:srgbClr val="CE181E"/>
              </a:solidFill>
            </a:endParaRPr>
          </a:p>
        </p:txBody>
      </p:sp>
      <p:sp>
        <p:nvSpPr>
          <p:cNvPr id="105" name="Google Shape;105;p17"/>
          <p:cNvSpPr/>
          <p:nvPr/>
        </p:nvSpPr>
        <p:spPr>
          <a:xfrm rot="5400000">
            <a:off x="4289700" y="2786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4150" y="1440450"/>
            <a:ext cx="4818000" cy="303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/>
        </p:nvSpPr>
        <p:spPr>
          <a:xfrm>
            <a:off x="265925" y="2107375"/>
            <a:ext cx="4216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Aspect </a:t>
            </a: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communautaire:</a:t>
            </a:r>
            <a:endParaRPr sz="2000" u="sng">
              <a:solidFill>
                <a:schemeClr val="accent4"/>
              </a:solidFill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6154650" y="631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Partie-type:</a:t>
            </a:r>
            <a:endParaRPr sz="2000" u="sng">
              <a:solidFill>
                <a:srgbClr val="CE181E"/>
              </a:solidFill>
            </a:endParaRPr>
          </a:p>
        </p:txBody>
      </p:sp>
      <p:sp>
        <p:nvSpPr>
          <p:cNvPr id="113" name="Google Shape;113;p18"/>
          <p:cNvSpPr/>
          <p:nvPr/>
        </p:nvSpPr>
        <p:spPr>
          <a:xfrm rot="5400000">
            <a:off x="4289700" y="2786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 rot="5400000">
            <a:off x="4279050" y="-43003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 txBox="1"/>
          <p:nvPr/>
        </p:nvSpPr>
        <p:spPr>
          <a:xfrm>
            <a:off x="-189650" y="-1986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CoNcept</a:t>
            </a:r>
            <a:endParaRPr u="sng"/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3675" y="1057600"/>
            <a:ext cx="3243251" cy="348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/>
          <p:nvPr/>
        </p:nvSpPr>
        <p:spPr>
          <a:xfrm rot="5400000">
            <a:off x="4289700" y="-43003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/>
          <p:nvPr/>
        </p:nvSpPr>
        <p:spPr>
          <a:xfrm rot="5400000">
            <a:off x="4289700" y="2786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9"/>
          <p:cNvSpPr txBox="1"/>
          <p:nvPr/>
        </p:nvSpPr>
        <p:spPr>
          <a:xfrm>
            <a:off x="195800" y="790275"/>
            <a:ext cx="2601000" cy="1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6 MICRO-JEUX:</a:t>
            </a:r>
            <a:endParaRPr sz="2200" u="sng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4" name="Google Shape;124;p19"/>
          <p:cNvPicPr preferRelativeResize="0"/>
          <p:nvPr/>
        </p:nvPicPr>
        <p:blipFill rotWithShape="1">
          <a:blip r:embed="rId3">
            <a:alphaModFix/>
          </a:blip>
          <a:srcRect b="0" l="0" r="0" t="5846"/>
          <a:stretch/>
        </p:blipFill>
        <p:spPr>
          <a:xfrm>
            <a:off x="600600" y="1530900"/>
            <a:ext cx="2238100" cy="302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5801" y="926638"/>
            <a:ext cx="2515200" cy="357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 rotWithShape="1">
          <a:blip r:embed="rId5">
            <a:alphaModFix/>
          </a:blip>
          <a:srcRect b="-529" l="1622" r="5155" t="530"/>
          <a:stretch/>
        </p:blipFill>
        <p:spPr>
          <a:xfrm>
            <a:off x="6348250" y="558525"/>
            <a:ext cx="2429975" cy="402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/>
        </p:nvSpPr>
        <p:spPr>
          <a:xfrm>
            <a:off x="-203200" y="-216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CONCePT</a:t>
            </a:r>
            <a:endParaRPr u="sng"/>
          </a:p>
        </p:txBody>
      </p:sp>
      <p:sp>
        <p:nvSpPr>
          <p:cNvPr id="128" name="Google Shape;128;p19"/>
          <p:cNvSpPr txBox="1"/>
          <p:nvPr/>
        </p:nvSpPr>
        <p:spPr>
          <a:xfrm>
            <a:off x="1458950" y="4556525"/>
            <a:ext cx="521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I</a:t>
            </a:r>
            <a:endParaRPr sz="2200"/>
          </a:p>
        </p:txBody>
      </p:sp>
      <p:sp>
        <p:nvSpPr>
          <p:cNvPr id="129" name="Google Shape;129;p19"/>
          <p:cNvSpPr txBox="1"/>
          <p:nvPr/>
        </p:nvSpPr>
        <p:spPr>
          <a:xfrm>
            <a:off x="4422700" y="4556525"/>
            <a:ext cx="521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II</a:t>
            </a:r>
            <a:endParaRPr sz="2200"/>
          </a:p>
        </p:txBody>
      </p:sp>
      <p:sp>
        <p:nvSpPr>
          <p:cNvPr id="130" name="Google Shape;130;p19"/>
          <p:cNvSpPr txBox="1"/>
          <p:nvPr/>
        </p:nvSpPr>
        <p:spPr>
          <a:xfrm>
            <a:off x="7386450" y="4584975"/>
            <a:ext cx="758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II</a:t>
            </a:r>
            <a:r>
              <a:rPr lang="fr" sz="2800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I</a:t>
            </a:r>
            <a:endParaRPr sz="2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/>
          <p:nvPr/>
        </p:nvSpPr>
        <p:spPr>
          <a:xfrm rot="5400000">
            <a:off x="4289700" y="-43003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0"/>
          <p:cNvSpPr/>
          <p:nvPr/>
        </p:nvSpPr>
        <p:spPr>
          <a:xfrm rot="5400000">
            <a:off x="4289700" y="2786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0"/>
          <p:cNvSpPr txBox="1"/>
          <p:nvPr/>
        </p:nvSpPr>
        <p:spPr>
          <a:xfrm>
            <a:off x="165500" y="958750"/>
            <a:ext cx="2922000" cy="1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6 MICRO-JEUX:</a:t>
            </a:r>
            <a:endParaRPr sz="2200" u="sng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6650" y="1445050"/>
            <a:ext cx="2220925" cy="3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941800"/>
            <a:ext cx="3253000" cy="263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675" y="1078650"/>
            <a:ext cx="2435325" cy="350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/>
          <p:nvPr/>
        </p:nvSpPr>
        <p:spPr>
          <a:xfrm>
            <a:off x="-67750" y="-2077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CONCePT</a:t>
            </a:r>
            <a:endParaRPr u="sng"/>
          </a:p>
        </p:txBody>
      </p:sp>
      <p:sp>
        <p:nvSpPr>
          <p:cNvPr id="142" name="Google Shape;142;p20"/>
          <p:cNvSpPr txBox="1"/>
          <p:nvPr/>
        </p:nvSpPr>
        <p:spPr>
          <a:xfrm>
            <a:off x="1365800" y="4556525"/>
            <a:ext cx="521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IV</a:t>
            </a:r>
            <a:endParaRPr sz="2200"/>
          </a:p>
        </p:txBody>
      </p:sp>
      <p:sp>
        <p:nvSpPr>
          <p:cNvPr id="143" name="Google Shape;143;p20"/>
          <p:cNvSpPr txBox="1"/>
          <p:nvPr/>
        </p:nvSpPr>
        <p:spPr>
          <a:xfrm>
            <a:off x="7725775" y="4579025"/>
            <a:ext cx="521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VI</a:t>
            </a:r>
            <a:endParaRPr sz="2800">
              <a:solidFill>
                <a:srgbClr val="8A1B05"/>
              </a:solidFill>
              <a:latin typeface="Caesar Dressing"/>
              <a:ea typeface="Caesar Dressing"/>
              <a:cs typeface="Caesar Dressing"/>
              <a:sym typeface="Caesar Dressing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4676413" y="4556525"/>
            <a:ext cx="521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V</a:t>
            </a:r>
            <a:endParaRPr sz="2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 rot="5400000">
            <a:off x="4289700" y="-4300350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 rot="5400000">
            <a:off x="4289700" y="278675"/>
            <a:ext cx="564600" cy="916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 txBox="1"/>
          <p:nvPr/>
        </p:nvSpPr>
        <p:spPr>
          <a:xfrm>
            <a:off x="0" y="853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Control:</a:t>
            </a:r>
            <a:endParaRPr u="sng">
              <a:solidFill>
                <a:schemeClr val="accent4"/>
              </a:solidFill>
            </a:endParaRPr>
          </a:p>
        </p:txBody>
      </p:sp>
      <p:sp>
        <p:nvSpPr>
          <p:cNvPr id="152" name="Google Shape;152;p21"/>
          <p:cNvSpPr txBox="1"/>
          <p:nvPr/>
        </p:nvSpPr>
        <p:spPr>
          <a:xfrm>
            <a:off x="4572000" y="853288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u="sng">
                <a:solidFill>
                  <a:schemeClr val="accent4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caméra:</a:t>
            </a:r>
            <a:endParaRPr u="sng">
              <a:solidFill>
                <a:schemeClr val="accent4"/>
              </a:solidFill>
            </a:endParaRPr>
          </a:p>
        </p:txBody>
      </p:sp>
      <p:pic>
        <p:nvPicPr>
          <p:cNvPr id="153" name="Google Shape;1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500" y="915675"/>
            <a:ext cx="2276475" cy="198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 rotWithShape="1">
          <a:blip r:embed="rId4">
            <a:alphaModFix/>
          </a:blip>
          <a:srcRect b="17245" l="6003" r="8107" t="45912"/>
          <a:stretch/>
        </p:blipFill>
        <p:spPr>
          <a:xfrm>
            <a:off x="339975" y="2812025"/>
            <a:ext cx="2899650" cy="17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8075" y="1770200"/>
            <a:ext cx="3139475" cy="17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08075" y="18525"/>
            <a:ext cx="3063024" cy="175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1"/>
          <p:cNvPicPr preferRelativeResize="0"/>
          <p:nvPr/>
        </p:nvPicPr>
        <p:blipFill rotWithShape="1">
          <a:blip r:embed="rId7">
            <a:alphaModFix/>
          </a:blip>
          <a:srcRect b="36507" l="9493" r="9646" t="34955"/>
          <a:stretch/>
        </p:blipFill>
        <p:spPr>
          <a:xfrm>
            <a:off x="6192425" y="3537200"/>
            <a:ext cx="3083975" cy="164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1"/>
          <p:cNvSpPr txBox="1"/>
          <p:nvPr/>
        </p:nvSpPr>
        <p:spPr>
          <a:xfrm>
            <a:off x="-537375" y="-219025"/>
            <a:ext cx="3000000" cy="9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u="sng">
                <a:solidFill>
                  <a:srgbClr val="8A1B05"/>
                </a:solidFill>
                <a:latin typeface="Caesar Dressing"/>
                <a:ea typeface="Caesar Dressing"/>
                <a:cs typeface="Caesar Dressing"/>
                <a:sym typeface="Caesar Dressing"/>
              </a:rPr>
              <a:t>3c</a:t>
            </a:r>
            <a:endParaRPr u="sng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